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2C8A-E95D-403E-82C2-3DCB510907F2}" type="datetimeFigureOut">
              <a:rPr lang="cs-CZ" smtClean="0"/>
              <a:t>27.3.2018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4A055B-7196-4484-94B2-E6C7CAEB79F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2C8A-E95D-403E-82C2-3DCB510907F2}" type="datetimeFigureOut">
              <a:rPr lang="cs-CZ" smtClean="0"/>
              <a:t>27.3.2018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055B-7196-4484-94B2-E6C7CAEB79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2C8A-E95D-403E-82C2-3DCB510907F2}" type="datetimeFigureOut">
              <a:rPr lang="cs-CZ" smtClean="0"/>
              <a:t>27.3.2018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055B-7196-4484-94B2-E6C7CAEB79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2C8A-E95D-403E-82C2-3DCB510907F2}" type="datetimeFigureOut">
              <a:rPr lang="cs-CZ" smtClean="0"/>
              <a:t>27.3.2018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055B-7196-4484-94B2-E6C7CAEB79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2C8A-E95D-403E-82C2-3DCB510907F2}" type="datetimeFigureOut">
              <a:rPr lang="cs-CZ" smtClean="0"/>
              <a:t>27.3.2018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055B-7196-4484-94B2-E6C7CAEB79F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2C8A-E95D-403E-82C2-3DCB510907F2}" type="datetimeFigureOut">
              <a:rPr lang="cs-CZ" smtClean="0"/>
              <a:t>27.3.2018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055B-7196-4484-94B2-E6C7CAEB79F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2C8A-E95D-403E-82C2-3DCB510907F2}" type="datetimeFigureOut">
              <a:rPr lang="cs-CZ" smtClean="0"/>
              <a:t>27.3.2018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055B-7196-4484-94B2-E6C7CAEB79F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2C8A-E95D-403E-82C2-3DCB510907F2}" type="datetimeFigureOut">
              <a:rPr lang="cs-CZ" smtClean="0"/>
              <a:t>27.3.2018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055B-7196-4484-94B2-E6C7CAEB79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2C8A-E95D-403E-82C2-3DCB510907F2}" type="datetimeFigureOut">
              <a:rPr lang="cs-CZ" smtClean="0"/>
              <a:t>27.3.2018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055B-7196-4484-94B2-E6C7CAEB79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2C8A-E95D-403E-82C2-3DCB510907F2}" type="datetimeFigureOut">
              <a:rPr lang="cs-CZ" smtClean="0"/>
              <a:t>27.3.2018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055B-7196-4484-94B2-E6C7CAEB79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2C8A-E95D-403E-82C2-3DCB510907F2}" type="datetimeFigureOut">
              <a:rPr lang="cs-CZ" smtClean="0"/>
              <a:t>27.3.2018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055B-7196-4484-94B2-E6C7CAEB79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6E02C8A-E95D-403E-82C2-3DCB510907F2}" type="datetimeFigureOut">
              <a:rPr lang="cs-CZ" smtClean="0"/>
              <a:t>27.3.2018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E4A055B-7196-4484-94B2-E6C7CAEB79F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096344"/>
          </a:xfrm>
        </p:spPr>
        <p:txBody>
          <a:bodyPr/>
          <a:lstStyle/>
          <a:p>
            <a:r>
              <a:rPr lang="cs-CZ" dirty="0" smtClean="0"/>
              <a:t>Naši prezidenti</a:t>
            </a:r>
            <a:endParaRPr lang="cs-CZ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1918 - 2018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0017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Václav Havel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1941 - 2011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>
          <a:xfrm>
            <a:off x="4644008" y="1484784"/>
            <a:ext cx="4041775" cy="609600"/>
          </a:xfrm>
        </p:spPr>
        <p:txBody>
          <a:bodyPr/>
          <a:lstStyle/>
          <a:p>
            <a:r>
              <a:rPr lang="cs-CZ" b="1" dirty="0" smtClean="0"/>
              <a:t>Prezidentem: 1989 - 2003</a:t>
            </a:r>
            <a:endParaRPr lang="cs-CZ" b="1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348880"/>
            <a:ext cx="2880320" cy="3821224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3851920" y="2132856"/>
            <a:ext cx="4968552" cy="453650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Do prezidentského křesla jej vynesla </a:t>
            </a:r>
            <a:r>
              <a:rPr lang="cs-CZ" b="1" dirty="0"/>
              <a:t>sametová revoluce </a:t>
            </a:r>
            <a:r>
              <a:rPr lang="cs-CZ" dirty="0"/>
              <a:t>v prosinci 1989. Hlavní tvář českého disentu, dramatik a spisovatel Havel, byl </a:t>
            </a:r>
            <a:r>
              <a:rPr lang="cs-CZ" b="1" dirty="0"/>
              <a:t>posledním československým a zároveň prvním českým prezidentem.</a:t>
            </a:r>
            <a:r>
              <a:rPr lang="cs-CZ" dirty="0"/>
              <a:t> V době jeho vlády se Česko vydalo ke svobodné pluralitní demokracii a hlavním heslem se stal „návrat do Evropy.“ </a:t>
            </a:r>
            <a:endParaRPr lang="cs-CZ" dirty="0" smtClean="0"/>
          </a:p>
          <a:p>
            <a:r>
              <a:rPr lang="cs-CZ" dirty="0"/>
              <a:t>Václav Havel byl nositelem státních vyznamenání řady zemí světa, mnoha cen za uměleckou tvorbu i občanské postoje a desítek čestných doktorátů</a:t>
            </a:r>
            <a:r>
              <a:rPr lang="cs-CZ" dirty="0" smtClean="0"/>
              <a:t>.</a:t>
            </a:r>
          </a:p>
          <a:p>
            <a:r>
              <a:rPr lang="cs-CZ" dirty="0"/>
              <a:t>B</a:t>
            </a:r>
            <a:r>
              <a:rPr lang="cs-CZ" dirty="0" smtClean="0"/>
              <a:t>yl </a:t>
            </a:r>
            <a:r>
              <a:rPr lang="cs-CZ" dirty="0"/>
              <a:t>také několikrát navržen na Nobelovu cenu míru.</a:t>
            </a:r>
          </a:p>
        </p:txBody>
      </p:sp>
    </p:spTree>
    <p:extLst>
      <p:ext uri="{BB962C8B-B14F-4D97-AF65-F5344CB8AC3E}">
        <p14:creationId xmlns:p14="http://schemas.microsoft.com/office/powerpoint/2010/main" val="68847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Václav Klaus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Nar. 1941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 smtClean="0"/>
              <a:t>Prezidentem: 2003 - 2013</a:t>
            </a:r>
            <a:endParaRPr lang="cs-CZ" b="1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348880"/>
            <a:ext cx="2868934" cy="3806119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Autor české ekonomické transformace a zakladatel ODS patří spolu s Havlem mezi nejvýraznější tváře porevolučního politického života. Klaus proslul </a:t>
            </a:r>
            <a:r>
              <a:rPr lang="cs-CZ" dirty="0" smtClean="0"/>
              <a:t>kritikou </a:t>
            </a:r>
            <a:r>
              <a:rPr lang="cs-CZ" dirty="0"/>
              <a:t>EU a globálních trendů, například boje proti změnám klimatu. </a:t>
            </a:r>
            <a:r>
              <a:rPr lang="cs-CZ" dirty="0" smtClean="0"/>
              <a:t>Za jeho působení občané v referendu hlasovali o vstupu do EU (2003).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672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Miloš Zeman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Nar. 1944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 smtClean="0"/>
              <a:t>Prezidentem: 2013 - ?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644008" y="2348880"/>
            <a:ext cx="4041648" cy="3913187"/>
          </a:xfrm>
        </p:spPr>
        <p:txBody>
          <a:bodyPr/>
          <a:lstStyle/>
          <a:p>
            <a:r>
              <a:rPr lang="cs-CZ" dirty="0"/>
              <a:t>Č</a:t>
            </a:r>
            <a:r>
              <a:rPr lang="sv-SE" dirty="0" smtClean="0"/>
              <a:t>eský </a:t>
            </a:r>
            <a:r>
              <a:rPr lang="sv-SE" dirty="0"/>
              <a:t>politik, </a:t>
            </a:r>
            <a:r>
              <a:rPr lang="sv-SE" dirty="0" smtClean="0"/>
              <a:t>ekonom</a:t>
            </a:r>
            <a:r>
              <a:rPr lang="cs-CZ" dirty="0" smtClean="0"/>
              <a:t> a</a:t>
            </a:r>
            <a:r>
              <a:rPr lang="sv-SE" dirty="0" smtClean="0"/>
              <a:t> prognostik </a:t>
            </a:r>
            <a:endParaRPr lang="cs-CZ" dirty="0" smtClean="0"/>
          </a:p>
          <a:p>
            <a:r>
              <a:rPr lang="cs-CZ" dirty="0" smtClean="0"/>
              <a:t>Je historicky </a:t>
            </a:r>
            <a:r>
              <a:rPr lang="cs-CZ" dirty="0"/>
              <a:t>prvním českým prezidentem zvoleným přímou volbou.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2492896"/>
            <a:ext cx="2478875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144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Tomáš Garrigue Masaryk 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1850 - 1937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 smtClean="0"/>
              <a:t>Prezidentem: 1918 - 1935</a:t>
            </a:r>
            <a:endParaRPr lang="cs-CZ" b="1" dirty="0"/>
          </a:p>
        </p:txBody>
      </p:sp>
      <p:pic>
        <p:nvPicPr>
          <p:cNvPr id="11" name="Zástupný symbol pro obsah 10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492896"/>
            <a:ext cx="2664296" cy="3534632"/>
          </a:xfrm>
        </p:spPr>
      </p:pic>
      <p:sp>
        <p:nvSpPr>
          <p:cNvPr id="10" name="Zástupný symbol pro obsah 9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Zakladatel republiky i prezidentského úřadu, filosof a sociolog, se odvolával na tradice českého </a:t>
            </a:r>
            <a:r>
              <a:rPr lang="cs-CZ" dirty="0" smtClean="0"/>
              <a:t>humanismu. </a:t>
            </a:r>
            <a:r>
              <a:rPr lang="cs-CZ" dirty="0" smtClean="0"/>
              <a:t>Díky </a:t>
            </a:r>
            <a:r>
              <a:rPr lang="cs-CZ" dirty="0"/>
              <a:t>zákonné výjimce byl prezidentem zvolen celkem čtyřikrát, naposledy v roce 1934. Tehdy pronesl: </a:t>
            </a:r>
            <a:r>
              <a:rPr lang="cs-CZ" i="1" dirty="0"/>
              <a:t>„Státy se udržují těmi ideály, z nichž se zrodily.“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20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600200"/>
          </a:xfrm>
        </p:spPr>
        <p:txBody>
          <a:bodyPr/>
          <a:lstStyle/>
          <a:p>
            <a:r>
              <a:rPr lang="cs-CZ" dirty="0" smtClean="0"/>
              <a:t>Edvard Beneš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1884 - 1948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 smtClean="0"/>
              <a:t>Prezidentem: 1935 – 1938</a:t>
            </a:r>
          </a:p>
          <a:p>
            <a:r>
              <a:rPr lang="cs-CZ" b="1" dirty="0"/>
              <a:t> </a:t>
            </a:r>
            <a:r>
              <a:rPr lang="cs-CZ" b="1" dirty="0" smtClean="0"/>
              <a:t>1945 - 1948</a:t>
            </a:r>
            <a:endParaRPr lang="cs-CZ" b="1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492896"/>
            <a:ext cx="2740508" cy="3635740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Prvorepublikového ministra zahraničí prosazoval za svého nástupce sám Masaryk. </a:t>
            </a:r>
            <a:r>
              <a:rPr lang="cs-CZ" dirty="0" smtClean="0"/>
              <a:t>Poté</a:t>
            </a:r>
            <a:r>
              <a:rPr lang="cs-CZ" dirty="0"/>
              <a:t>, co Československo bez boje podstoupilo Německu Sudety, odstoupil z úřadu a emigroval do Anglie. </a:t>
            </a:r>
            <a:endParaRPr lang="cs-CZ" dirty="0" smtClean="0"/>
          </a:p>
          <a:p>
            <a:r>
              <a:rPr lang="cs-CZ" dirty="0" smtClean="0"/>
              <a:t>Po válce stvrdil svým podpisem tzv. Benešovy dekrety.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83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Emil Hácha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1872 - 1945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 smtClean="0"/>
              <a:t>Prezidentem: 1938 - 1945</a:t>
            </a:r>
            <a:endParaRPr lang="cs-CZ" b="1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92896"/>
            <a:ext cx="2808288" cy="3725662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283968" y="2204864"/>
            <a:ext cx="4752528" cy="4168480"/>
          </a:xfrm>
        </p:spPr>
        <p:txBody>
          <a:bodyPr>
            <a:noAutofit/>
          </a:bodyPr>
          <a:lstStyle/>
          <a:p>
            <a:r>
              <a:rPr lang="cs-CZ" sz="2000" dirty="0"/>
              <a:t>P</a:t>
            </a:r>
            <a:r>
              <a:rPr lang="cs-CZ" sz="2000" dirty="0" smtClean="0"/>
              <a:t>ůsobil </a:t>
            </a:r>
            <a:r>
              <a:rPr lang="cs-CZ" sz="2000" dirty="0"/>
              <a:t>na Pražském hradě coby prezident v době říšského protektorátu. Dnes platí za zrádce národa („Hácha – Hitlerův </a:t>
            </a:r>
            <a:r>
              <a:rPr lang="cs-CZ" sz="2000" dirty="0" err="1"/>
              <a:t>brácha</a:t>
            </a:r>
            <a:r>
              <a:rPr lang="cs-CZ" sz="2000" dirty="0"/>
              <a:t>“), protože se do povědomí dostala zejména jeho proněmecká prohlášení, kdy například odsoudil atentát na </a:t>
            </a:r>
            <a:r>
              <a:rPr lang="cs-CZ" sz="2000" dirty="0" smtClean="0"/>
              <a:t>Heydricha. Za </a:t>
            </a:r>
            <a:r>
              <a:rPr lang="cs-CZ" sz="2000" dirty="0"/>
              <a:t>úlitby okupantům nicméně získával ústupky pro český národ – například propouštění zatčených studentů nebo uvězněných Čechů.</a:t>
            </a:r>
          </a:p>
        </p:txBody>
      </p:sp>
    </p:spTree>
    <p:extLst>
      <p:ext uri="{BB962C8B-B14F-4D97-AF65-F5344CB8AC3E}">
        <p14:creationId xmlns:p14="http://schemas.microsoft.com/office/powerpoint/2010/main" val="414982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Klement Gottwald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1896 - 1953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 smtClean="0"/>
              <a:t>Prezidentem : 1948 - 1953</a:t>
            </a:r>
            <a:endParaRPr lang="cs-CZ" b="1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348880"/>
            <a:ext cx="2895252" cy="3860336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283968" y="2212848"/>
            <a:ext cx="4430264" cy="424048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Hlavní představitel komunistického převratu v únoru 1948 stál na počátku kolektivizace, militarizace a industrializace země, přičemž v cestě za „světlými zítřky“ Gottwaldovo vedení konfiskovalo soukromý majetek a pronásledovalo všechny představitele názorové opozice. Za jeho vlády bylo 241 lidí popraveno po vykonstruovaných procesech. Gottwaldův vzor ve všech oblastech představoval SSSR, potažmo vůdce J. V. </a:t>
            </a:r>
            <a:r>
              <a:rPr lang="cs-CZ" dirty="0" smtClean="0"/>
              <a:t>Stalin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619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Antonín Zápotocký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1884 - 1957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 smtClean="0"/>
              <a:t>Prezidentem: 1953 - 1957</a:t>
            </a:r>
            <a:endParaRPr lang="cs-CZ" b="1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76872"/>
            <a:ext cx="3024336" cy="4032448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3995936" y="2212848"/>
            <a:ext cx="4896544" cy="445651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Pod </a:t>
            </a:r>
            <a:r>
              <a:rPr lang="cs-CZ" dirty="0"/>
              <a:t>tváří „dělnického táty“ se </a:t>
            </a:r>
            <a:r>
              <a:rPr lang="cs-CZ" dirty="0" smtClean="0"/>
              <a:t> </a:t>
            </a:r>
            <a:r>
              <a:rPr lang="cs-CZ" dirty="0"/>
              <a:t>skrýval stalinista, který pokračoval v politických procesech. V zájmu umoření státního dluhu spustil k 1. červnu 1953 měnovou reformu, která obrala občany o životní úspory – hotovost nad 300 korun se přepočítávala minimálně kurzem 50:1. Zápotocký tuto „velkou peněžní loupež“ vyvracel ještě den před spuštěním: </a:t>
            </a:r>
            <a:r>
              <a:rPr lang="cs-CZ" i="1" dirty="0"/>
              <a:t>„Naše měna je pevná a měnová reforma nebude. Všechno jsou to fámy, které šíří třídní nepřátelé. </a:t>
            </a:r>
            <a:r>
              <a:rPr lang="cs-CZ" i="1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344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Antonín Novotný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1904 - 1975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 smtClean="0"/>
              <a:t>Prezidentem: 1957 - 1968</a:t>
            </a:r>
            <a:endParaRPr lang="cs-CZ" b="1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276872"/>
            <a:ext cx="3024336" cy="4012285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355976" y="2212848"/>
            <a:ext cx="4358256" cy="424048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Třetí z řady dělnických prezidentů usedl na Pražském hradě z přímého přání Moskvy. Byl prvním, kdo se nechal titulovat „soudruhu prezidente</a:t>
            </a:r>
            <a:r>
              <a:rPr lang="cs-CZ" dirty="0" smtClean="0"/>
              <a:t>“– </a:t>
            </a:r>
            <a:r>
              <a:rPr lang="cs-CZ" dirty="0"/>
              <a:t>větší důraz ostatně kladl na svou funkci prvního tajemníka ÚV </a:t>
            </a:r>
            <a:r>
              <a:rPr lang="cs-CZ" dirty="0" smtClean="0"/>
              <a:t>KSČ. O </a:t>
            </a:r>
            <a:r>
              <a:rPr lang="cs-CZ" dirty="0"/>
              <a:t>úřad projevil zájem teprve ve chvíli, kdy ho v lednu 1968 Alexander Dubček sesadil z čela KSČ. </a:t>
            </a:r>
            <a:r>
              <a:rPr lang="cs-CZ" dirty="0" smtClean="0"/>
              <a:t>Za jeho působení vznikla ČSSR a nová ústava.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866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Ludvík Svoboda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1895 - 1979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 smtClean="0"/>
              <a:t>Prezidentem: 1968 - 1975</a:t>
            </a:r>
            <a:endParaRPr lang="cs-CZ" b="1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348880"/>
            <a:ext cx="2880320" cy="3840427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283968" y="2212848"/>
            <a:ext cx="4430264" cy="416848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Generál a </a:t>
            </a:r>
            <a:r>
              <a:rPr lang="cs-CZ" dirty="0"/>
              <a:t>hrdina z východní fronty upadl u KSČ v 50. letech v nemilost a pracoval i jako účetní v JZD. Vrcholem jeho kariéry se stalo prezidentství ve </a:t>
            </a:r>
            <a:r>
              <a:rPr lang="cs-CZ" dirty="0" smtClean="0"/>
              <a:t>dnech </a:t>
            </a:r>
            <a:r>
              <a:rPr lang="cs-CZ" b="1" dirty="0" smtClean="0"/>
              <a:t>Pražského jara </a:t>
            </a:r>
            <a:r>
              <a:rPr lang="cs-CZ" dirty="0" smtClean="0"/>
              <a:t>a následně vypjatých </a:t>
            </a:r>
            <a:r>
              <a:rPr lang="cs-CZ" dirty="0"/>
              <a:t>dnech </a:t>
            </a:r>
            <a:r>
              <a:rPr lang="cs-CZ" b="1" dirty="0"/>
              <a:t>sovětské </a:t>
            </a:r>
            <a:r>
              <a:rPr lang="cs-CZ" b="1" dirty="0" smtClean="0"/>
              <a:t>okupace. </a:t>
            </a:r>
            <a:r>
              <a:rPr lang="cs-CZ" dirty="0" smtClean="0"/>
              <a:t>Následovalo období</a:t>
            </a:r>
            <a:r>
              <a:rPr lang="cs-CZ" b="1" dirty="0" smtClean="0"/>
              <a:t> normalizace, </a:t>
            </a:r>
            <a:r>
              <a:rPr lang="cs-CZ" dirty="0" smtClean="0"/>
              <a:t>během něhož odešly do emigrace desítky tisíc lidí.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650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Gustáv Husák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1913 - 1991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 smtClean="0"/>
              <a:t>Prezidentem: 1975 - 1989 </a:t>
            </a:r>
            <a:endParaRPr lang="cs-CZ" b="1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20888"/>
            <a:ext cx="2868934" cy="3806119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211960" y="2492896"/>
            <a:ext cx="4502272" cy="409647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B</a:t>
            </a:r>
            <a:r>
              <a:rPr lang="cs-CZ" dirty="0" smtClean="0"/>
              <a:t>yl </a:t>
            </a:r>
            <a:r>
              <a:rPr lang="cs-CZ" dirty="0"/>
              <a:t>hlavním strůjcem tuzemské normalizace a takzvaného reálného socialismu. Tato éra symbolizovaná masivní výstavbou sídlišť a baby boomem zůstává dobou falešných </a:t>
            </a:r>
            <a:r>
              <a:rPr lang="cs-CZ" dirty="0" smtClean="0"/>
              <a:t>úspěchů</a:t>
            </a:r>
            <a:r>
              <a:rPr lang="cs-CZ" dirty="0"/>
              <a:t>.</a:t>
            </a:r>
            <a:r>
              <a:rPr lang="cs-CZ" dirty="0" smtClean="0"/>
              <a:t> </a:t>
            </a:r>
            <a:r>
              <a:rPr lang="cs-CZ" dirty="0"/>
              <a:t> Ve stejné době rostla opozice vůči režimu v podobě </a:t>
            </a:r>
            <a:r>
              <a:rPr lang="cs-CZ" b="1" dirty="0"/>
              <a:t>Charty </a:t>
            </a:r>
            <a:r>
              <a:rPr lang="cs-CZ" b="1" dirty="0" smtClean="0"/>
              <a:t>77</a:t>
            </a:r>
            <a:r>
              <a:rPr lang="cs-CZ" dirty="0" smtClean="0"/>
              <a:t>.  Následovala krize totalitního systému a pád komunistického režimu v ČSSR.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25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82</TotalTime>
  <Words>367</Words>
  <Application>Microsoft Office PowerPoint</Application>
  <PresentationFormat>Předvádění na obrazovce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Exekutivní</vt:lpstr>
      <vt:lpstr>Naši prezidenti</vt:lpstr>
      <vt:lpstr>Tomáš Garrigue Masaryk </vt:lpstr>
      <vt:lpstr>Edvard Beneš</vt:lpstr>
      <vt:lpstr>Emil Hácha</vt:lpstr>
      <vt:lpstr>Klement Gottwald</vt:lpstr>
      <vt:lpstr>Antonín Zápotocký</vt:lpstr>
      <vt:lpstr>Antonín Novotný</vt:lpstr>
      <vt:lpstr>Ludvík Svoboda</vt:lpstr>
      <vt:lpstr>Gustáv Husák</vt:lpstr>
      <vt:lpstr>Václav Havel</vt:lpstr>
      <vt:lpstr>Václav Klaus</vt:lpstr>
      <vt:lpstr>Miloš Zeman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Tomáš Garrigue Masaryk</dc:title>
  <dc:creator>učitel</dc:creator>
  <cp:lastModifiedBy>učitel</cp:lastModifiedBy>
  <cp:revision>9</cp:revision>
  <dcterms:created xsi:type="dcterms:W3CDTF">2018-03-26T14:13:54Z</dcterms:created>
  <dcterms:modified xsi:type="dcterms:W3CDTF">2018-03-27T09:58:07Z</dcterms:modified>
</cp:coreProperties>
</file>